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2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FE86"/>
    <a:srgbClr val="CDFFCC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702" y="-60"/>
      </p:cViewPr>
      <p:guideLst>
        <p:guide orient="horz" pos="1354"/>
        <p:guide orient="horz" pos="3958"/>
        <p:guide orient="horz" pos="586"/>
        <p:guide pos="48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lnSpc>
                <a:spcPct val="90000"/>
              </a:lnSpc>
              <a:defRPr sz="1800" b="0"/>
            </a:pPr>
            <a:r>
              <a:rPr lang="en-US" sz="1800" b="0" dirty="0" smtClean="0"/>
              <a:t>Variables include </a:t>
            </a:r>
            <a:br>
              <a:rPr lang="en-US" sz="1800" b="0" dirty="0" smtClean="0"/>
            </a:br>
            <a:r>
              <a:rPr lang="en-US" sz="1800" b="0" dirty="0" smtClean="0"/>
              <a:t>cost of land and </a:t>
            </a:r>
            <a:br>
              <a:rPr lang="en-US" sz="1800" b="0" dirty="0" smtClean="0"/>
            </a:br>
            <a:r>
              <a:rPr lang="en-US" sz="1800" b="0" dirty="0" smtClean="0"/>
              <a:t>construction cost</a:t>
            </a:r>
          </a:p>
        </c:rich>
      </c:tx>
      <c:layout>
        <c:manualLayout>
          <c:xMode val="edge"/>
          <c:yMode val="edge"/>
          <c:x val="0.49363533464566928"/>
          <c:y val="6.875000000000001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5416666666666696E-2"/>
          <c:y val="0.27890625000000002"/>
          <c:w val="0.82916666666666661"/>
          <c:h val="0.6684375000000000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Federal, </a:t>
                    </a:r>
                    <a:r>
                      <a:rPr lang="en-US" smtClean="0"/>
                      <a:t>90%</a:t>
                    </a:r>
                    <a:endParaRPr lang="en-US"/>
                  </a:p>
                </c:rich>
              </c:tx>
              <c:showVal val="1"/>
              <c:showCatName val="1"/>
            </c:dLbl>
            <c:dLbl>
              <c:idx val="1"/>
              <c:layout>
                <c:manualLayout>
                  <c:x val="-2.9757217847769041E-2"/>
                  <c:y val="-3.762696850393701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State, 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-3.8547408136482941E-2"/>
                  <c:y val="-0.1017531988188976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Local, 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Val val="1"/>
              <c:showCatName val="1"/>
            </c:dLbl>
            <c:txPr>
              <a:bodyPr/>
              <a:lstStyle/>
              <a:p>
                <a:pPr>
                  <a:lnSpc>
                    <a:spcPct val="90000"/>
                  </a:lnSpc>
                  <a:defRPr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Sheet1!$A$2:$A$4</c:f>
              <c:strCache>
                <c:ptCount val="3"/>
                <c:pt idx="0">
                  <c:v>Federal</c:v>
                </c:pt>
                <c:pt idx="1">
                  <c:v>State</c:v>
                </c:pt>
                <c:pt idx="2">
                  <c:v>Local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1.666666666666667E-2"/>
          <c:y val="0.11874999999999998"/>
          <c:w val="0.95416666666666661"/>
          <c:h val="0.72626304133858277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1"/>
            <c:spPr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65 dB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65–80 dB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105 dB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120 dB</a:t>
                    </a:r>
                    <a:endParaRPr lang="en-US" dirty="0"/>
                  </a:p>
                </c:rich>
              </c:tx>
              <c:showVal val="1"/>
            </c:dLbl>
            <c:delete val="1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</c:dLbls>
          <c:cat>
            <c:strRef>
              <c:f>Sheet1!$A$2:$A$5</c:f>
              <c:strCache>
                <c:ptCount val="4"/>
                <c:pt idx="0">
                  <c:v>Normal conversation</c:v>
                </c:pt>
                <c:pt idx="1">
                  <c:v>Overhead 
plane</c:v>
                </c:pt>
                <c:pt idx="2">
                  <c:v>Lawn 
mower</c:v>
                </c:pt>
                <c:pt idx="3">
                  <c:v>The Who 
concert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80</c:v>
                </c:pt>
                <c:pt idx="2">
                  <c:v>105</c:v>
                </c:pt>
                <c:pt idx="3">
                  <c:v>120</c:v>
                </c:pt>
              </c:numCache>
            </c:numRef>
          </c:val>
        </c:ser>
        <c:dLbls/>
        <c:gapWidth val="60"/>
        <c:overlap val="100"/>
        <c:axId val="135407104"/>
        <c:axId val="135408640"/>
      </c:barChart>
      <c:catAx>
        <c:axId val="1354071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lnSpc>
                <a:spcPct val="90000"/>
              </a:lnSpc>
              <a:defRPr/>
            </a:pPr>
            <a:endParaRPr lang="en-US"/>
          </a:p>
        </c:txPr>
        <c:crossAx val="135408640"/>
        <c:crosses val="autoZero"/>
        <c:auto val="1"/>
        <c:lblAlgn val="ctr"/>
        <c:lblOffset val="0"/>
      </c:catAx>
      <c:valAx>
        <c:axId val="135408640"/>
        <c:scaling>
          <c:orientation val="minMax"/>
          <c:max val="120"/>
        </c:scaling>
        <c:delete val="1"/>
        <c:axPos val="l"/>
        <c:numFmt formatCode="General" sourceLinked="1"/>
        <c:tickLblPos val="none"/>
        <c:crossAx val="135407104"/>
        <c:crosses val="autoZero"/>
        <c:crossBetween val="between"/>
        <c:majorUnit val="30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45CA9-720C-4804-9735-17290894E008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3EB1-30EF-47A1-8C1D-7806717BF9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5787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3A5AD3-4E2E-4F9F-BEEF-4B53B3513D94}" type="slidenum">
              <a:rPr lang="en-GB" smtClean="0"/>
              <a:pPr eaLnBrk="1" hangingPunct="1"/>
              <a:t>2</a:t>
            </a:fld>
            <a:endParaRPr lang="en-GB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Picture of K-25 Site.  Speak about reindustrialization of site. How we got started.</a:t>
            </a: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E6208EC-1849-4A58-B393-335BE4534A0B}" type="slidenum">
              <a:rPr lang="en-GB" smtClean="0"/>
              <a:pPr eaLnBrk="1" hangingPunct="1"/>
              <a:t>4</a:t>
            </a:fld>
            <a:endParaRPr lang="en-GB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FBF82C-E424-4CBB-A49C-F760AD16E1BD}" type="slidenum">
              <a:rPr lang="en-GB" smtClean="0"/>
              <a:pPr eaLnBrk="1" hangingPunct="1"/>
              <a:t>5</a:t>
            </a:fld>
            <a:endParaRPr lang="en-GB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Graphic Showing Three Site Locations.  Describe each site.</a:t>
            </a: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C452F5-812C-447E-B8C3-27AF3B1A1F26}" type="slidenum">
              <a:rPr lang="en-GB" smtClean="0"/>
              <a:pPr eaLnBrk="1" hangingPunct="1"/>
              <a:t>6</a:t>
            </a:fld>
            <a:endParaRPr lang="en-GB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Talk to graphic like this one.  Speak about ‘will it work’ type evaluation.</a:t>
            </a: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9B17A3C-988A-4BFC-933B-56198B73A1F3}" type="slidenum">
              <a:rPr lang="en-GB" smtClean="0"/>
              <a:pPr eaLnBrk="1" hangingPunct="1"/>
              <a:t>7</a:t>
            </a:fld>
            <a:endParaRPr lang="en-GB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1876DF-93E7-4859-B348-1E957D990778}" type="slidenum">
              <a:rPr lang="en-GB" smtClean="0"/>
              <a:pPr eaLnBrk="1" hangingPunct="1"/>
              <a:t>8</a:t>
            </a:fld>
            <a:endParaRPr lang="en-GB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840C63-F3A6-401E-90EB-B2B5936E2217}" type="slidenum">
              <a:rPr lang="en-GB" smtClean="0"/>
              <a:pPr eaLnBrk="1" hangingPunct="1"/>
              <a:t>9</a:t>
            </a:fld>
            <a:endParaRPr lang="en-GB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737FED-D1D1-443D-9909-5FF493330160}" type="slidenum">
              <a:rPr lang="en-GB" smtClean="0"/>
              <a:pPr eaLnBrk="1" hangingPunct="1"/>
              <a:t>10</a:t>
            </a:fld>
            <a:endParaRPr lang="en-GB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00914E9-1A98-4E02-9FAA-A34387D49EFB}" type="slidenum">
              <a:rPr lang="en-GB" smtClean="0"/>
              <a:pPr eaLnBrk="1" hangingPunct="1"/>
              <a:t>11</a:t>
            </a:fld>
            <a:endParaRPr lang="en-GB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2CFB1E6-AE03-44DD-BC41-89151143D892}" type="slidenum">
              <a:rPr lang="en-GB" smtClean="0"/>
              <a:pPr eaLnBrk="1" hangingPunct="1"/>
              <a:t>12</a:t>
            </a:fld>
            <a:endParaRPr lang="en-GB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36D965-0040-408A-AA53-40CF8B1BC9C8}" type="slidenum">
              <a:rPr lang="en-GB" smtClean="0"/>
              <a:pPr eaLnBrk="1" hangingPunct="1"/>
              <a:t>13</a:t>
            </a:fld>
            <a:endParaRPr lang="en-GB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Results of the survey, included potential based aircraft identified.</a:t>
            </a: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2623823-624B-441B-BDA3-0ED2B3B64A5A}" type="slidenum">
              <a:rPr lang="en-GB" smtClean="0"/>
              <a:pPr eaLnBrk="1" hangingPunct="1"/>
              <a:t>14</a:t>
            </a:fld>
            <a:endParaRPr lang="en-GB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4B52F08-9B7D-4EF0-B46C-46DF2A7EFDDF}" type="slidenum">
              <a:rPr lang="en-GB" smtClean="0"/>
              <a:pPr eaLnBrk="1" hangingPunct="1"/>
              <a:t>16</a:t>
            </a:fld>
            <a:endParaRPr lang="en-GB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A69DA3-840D-4E3D-8034-74D4B1E2499E}" type="slidenum">
              <a:rPr lang="en-GB" smtClean="0"/>
              <a:pPr eaLnBrk="1" hangingPunct="1"/>
              <a:t>17</a:t>
            </a:fld>
            <a:endParaRPr lang="en-GB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Mike Reiter will condense the bullets below.</a:t>
            </a: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ACC88D9-BB32-417A-B77E-0257A0D7F033}" type="slidenum">
              <a:rPr lang="en-GB" smtClean="0"/>
              <a:pPr eaLnBrk="1" hangingPunct="1"/>
              <a:t>18</a:t>
            </a:fld>
            <a:endParaRPr lang="en-GB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i="1" smtClean="0"/>
              <a:t>Mike Reiter will condense the bullets below.</a:t>
            </a: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1">
          <a:gsLst>
            <a:gs pos="0">
              <a:schemeClr val="tx2"/>
            </a:gs>
            <a:gs pos="44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lnSpc>
                <a:spcPct val="90000"/>
              </a:lnSpc>
              <a:spcBef>
                <a:spcPct val="0"/>
              </a:spcBef>
              <a:buNone/>
              <a:defRPr sz="44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429000"/>
            <a:ext cx="7854696" cy="1752600"/>
          </a:xfrm>
        </p:spPr>
        <p:txBody>
          <a:bodyPr lIns="0" rIns="18288"/>
          <a:lstStyle>
            <a:lvl1pPr marL="0" marR="45720" indent="0" algn="r">
              <a:lnSpc>
                <a:spcPct val="90000"/>
              </a:lnSpc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lnSpc>
                <a:spcPct val="90000"/>
              </a:lnSpc>
              <a:spcBef>
                <a:spcPct val="0"/>
              </a:spcBef>
              <a:buNone/>
              <a:defRPr sz="3600" b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310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2E7F59-126A-453B-9C15-8DC5EE6AB44C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638175"/>
            <a:ext cx="8229600" cy="538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Date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F. Last Name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4D1DF-C24A-4794-99AE-91D611F8EB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034722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8175"/>
            <a:ext cx="8229600" cy="7794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Date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F. Last Name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28DA6-BD89-4353-80B9-1FF59DE7DC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12605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746502" y="6294358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0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440412" y="6294358"/>
            <a:ext cx="397788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0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CCF57AF-6DD2-43C3-BB00-67312EB0859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6" name="Picture 15" descr="MKAA Round Logo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0698" y="5713136"/>
            <a:ext cx="982718" cy="9827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b="0" kern="1200">
          <a:ln>
            <a:noFill/>
          </a:ln>
          <a:solidFill>
            <a:schemeClr val="accent2">
              <a:lumMod val="75000"/>
            </a:schemeClr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274320" indent="-274320" algn="l" rtl="0" eaLnBrk="1" latinLnBrk="0" hangingPunct="1">
        <a:lnSpc>
          <a:spcPct val="90000"/>
        </a:lnSpc>
        <a:spcBef>
          <a:spcPts val="1200"/>
        </a:spcBef>
        <a:buClr>
          <a:schemeClr val="accent2">
            <a:lumMod val="75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40080" indent="-246888" algn="l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100000"/>
        <a:buFont typeface="Arial" pitchFamily="34" charset="0"/>
        <a:buChar char="−"/>
        <a:defRPr kumimoji="0"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46888" algn="l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8720" indent="-210312" algn="l" rtl="0" eaLnBrk="1" latinLnBrk="0" hangingPunct="1">
        <a:lnSpc>
          <a:spcPct val="90000"/>
        </a:lnSpc>
        <a:spcBef>
          <a:spcPts val="12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63040" indent="-210312" algn="l" rtl="0" eaLnBrk="1" latinLnBrk="0" hangingPunct="1">
        <a:lnSpc>
          <a:spcPct val="90000"/>
        </a:lnSpc>
        <a:spcBef>
          <a:spcPts val="12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Oak Ridge Airport</a:t>
            </a:r>
            <a:br>
              <a:rPr lang="en-US" dirty="0"/>
            </a:br>
            <a:r>
              <a:rPr lang="en-US" dirty="0"/>
              <a:t>Project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113680"/>
            <a:ext cx="7854696" cy="2601320"/>
          </a:xfrm>
        </p:spPr>
        <p:txBody>
          <a:bodyPr/>
          <a:lstStyle/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sz="2000" dirty="0"/>
              <a:t>Presented </a:t>
            </a:r>
            <a:r>
              <a:rPr lang="en-US" sz="2000" dirty="0" smtClean="0"/>
              <a:t>to</a:t>
            </a:r>
            <a:br>
              <a:rPr lang="en-US" sz="2000" dirty="0" smtClean="0"/>
            </a:br>
            <a:r>
              <a:rPr lang="en-US" dirty="0" smtClean="0"/>
              <a:t>Oak </a:t>
            </a:r>
            <a:r>
              <a:rPr lang="en-US" dirty="0"/>
              <a:t>Ridge City </a:t>
            </a:r>
            <a:r>
              <a:rPr lang="en-US" dirty="0" smtClean="0"/>
              <a:t>Council</a:t>
            </a:r>
            <a:endParaRPr lang="en-US" dirty="0"/>
          </a:p>
          <a:p>
            <a:r>
              <a:rPr lang="en-US" sz="2000" dirty="0" smtClean="0"/>
              <a:t>Metropolitan </a:t>
            </a:r>
            <a:r>
              <a:rPr lang="en-US" sz="2000" dirty="0"/>
              <a:t>Knoxville Airport </a:t>
            </a:r>
            <a:r>
              <a:rPr lang="en-US" sz="2000" dirty="0" smtClean="0"/>
              <a:t>Authority</a:t>
            </a:r>
          </a:p>
          <a:p>
            <a:r>
              <a:rPr lang="en-US" sz="2000" dirty="0"/>
              <a:t> </a:t>
            </a:r>
            <a:r>
              <a:rPr lang="en-US" sz="2000" dirty="0" smtClean="0"/>
              <a:t>Oak Ridge, Tennessee</a:t>
            </a:r>
            <a:br>
              <a:rPr lang="en-US" sz="2000" dirty="0" smtClean="0"/>
            </a:br>
            <a:r>
              <a:rPr lang="en-US" sz="2000" dirty="0" smtClean="0"/>
              <a:t>September </a:t>
            </a:r>
            <a:r>
              <a:rPr lang="en-US" sz="2000" dirty="0"/>
              <a:t>2013 </a:t>
            </a:r>
          </a:p>
        </p:txBody>
      </p:sp>
    </p:spTree>
    <p:extLst>
      <p:ext uri="{BB962C8B-B14F-4D97-AF65-F5344CB8AC3E}">
        <p14:creationId xmlns:p14="http://schemas.microsoft.com/office/powerpoint/2010/main" xmlns="" val="460013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3"/>
          <p:cNvSpPr/>
          <p:nvPr/>
        </p:nvSpPr>
        <p:spPr>
          <a:xfrm rot="900000">
            <a:off x="4360806" y="1316639"/>
            <a:ext cx="3744135" cy="4829913"/>
          </a:xfrm>
          <a:prstGeom prst="foldedCorner">
            <a:avLst>
              <a:gd name="adj" fmla="val 14534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etter from Croet regarding Oak Ridge Airport request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0807" y="1103779"/>
            <a:ext cx="3744135" cy="4829913"/>
          </a:xfrm>
          <a:prstGeom prst="foldedCorner">
            <a:avLst>
              <a:gd name="adj" fmla="val 14377"/>
            </a:avLst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51712"/>
            <a:ext cx="8305800" cy="1600963"/>
          </a:xfrm>
        </p:spPr>
        <p:txBody>
          <a:bodyPr/>
          <a:lstStyle/>
          <a:p>
            <a:r>
              <a:rPr lang="en-US" dirty="0"/>
              <a:t>Project origin: </a:t>
            </a:r>
            <a:br>
              <a:rPr lang="en-US" dirty="0"/>
            </a:br>
            <a:r>
              <a:rPr lang="en-US" sz="2400" dirty="0"/>
              <a:t>2009 letter from CROET </a:t>
            </a:r>
            <a:br>
              <a:rPr lang="en-US" sz="2400" dirty="0"/>
            </a:br>
            <a:r>
              <a:rPr lang="en-US" sz="2400" dirty="0"/>
              <a:t>to Metropolitan Knoxville </a:t>
            </a:r>
            <a:br>
              <a:rPr lang="en-US" sz="2400" dirty="0"/>
            </a:br>
            <a:r>
              <a:rPr lang="en-US" sz="2400" dirty="0"/>
              <a:t>Airport Authority (MKAA)</a:t>
            </a:r>
          </a:p>
        </p:txBody>
      </p:sp>
    </p:spTree>
    <p:extLst>
      <p:ext uri="{BB962C8B-B14F-4D97-AF65-F5344CB8AC3E}">
        <p14:creationId xmlns:p14="http://schemas.microsoft.com/office/powerpoint/2010/main" xmlns="" val="283449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Oak Ridge project is consistent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/>
              <a:t>MKAA’s mission and mandate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4805561"/>
              </p:ext>
            </p:extLst>
          </p:nvPr>
        </p:nvGraphicFramePr>
        <p:xfrm>
          <a:off x="533398" y="2289175"/>
          <a:ext cx="8277226" cy="1816608"/>
        </p:xfrm>
        <a:graphic>
          <a:graphicData uri="http://schemas.openxmlformats.org/drawingml/2006/table">
            <a:tbl>
              <a:tblPr firstRow="1">
                <a:tableStyleId>{85BE263C-DBD7-4A20-BB59-AAB30ACAA65A}</a:tableStyleId>
              </a:tblPr>
              <a:tblGrid>
                <a:gridCol w="4138613"/>
                <a:gridCol w="41386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200"/>
                        </a:spcBef>
                      </a:pPr>
                      <a:r>
                        <a:rPr lang="en-US" dirty="0" smtClean="0"/>
                        <a:t>Our 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200"/>
                        </a:spcBef>
                      </a:pPr>
                      <a:r>
                        <a:rPr lang="en-US" dirty="0" smtClean="0"/>
                        <a:t>Our Legislative Mandate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Provide high-quality facilities 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and services to meet regional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aviation-related needs</a:t>
                      </a:r>
                    </a:p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Support development 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 East Tennessee</a:t>
                      </a:r>
                    </a:p>
                  </a:txBody>
                  <a:tcP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Operate airports “for a public purpose and public necessity” 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(T.C.A. § 42-4-102)</a:t>
                      </a:r>
                    </a:p>
                  </a:txBody>
                  <a:tcP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2428875"/>
            <a:ext cx="590550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605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314575" y="1989286"/>
            <a:ext cx="4038600" cy="3523386"/>
            <a:chOff x="2314575" y="2476500"/>
            <a:chExt cx="4038600" cy="43815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314575" y="2476500"/>
              <a:ext cx="0" cy="4381500"/>
            </a:xfrm>
            <a:prstGeom prst="line">
              <a:avLst/>
            </a:prstGeom>
            <a:ln w="285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324350" y="2476500"/>
              <a:ext cx="0" cy="4381500"/>
            </a:xfrm>
            <a:prstGeom prst="line">
              <a:avLst/>
            </a:prstGeom>
            <a:ln w="285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353175" y="2476500"/>
              <a:ext cx="0" cy="4381500"/>
            </a:xfrm>
            <a:prstGeom prst="line">
              <a:avLst/>
            </a:prstGeom>
            <a:ln w="285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0" y="5162583"/>
            <a:ext cx="8645444" cy="561976"/>
            <a:chOff x="0" y="2057399"/>
            <a:chExt cx="8645444" cy="561976"/>
          </a:xfrm>
          <a:solidFill>
            <a:schemeClr val="accent2"/>
          </a:solidFill>
        </p:grpSpPr>
        <p:sp>
          <p:nvSpPr>
            <p:cNvPr id="16" name="Right Arrow 15"/>
            <p:cNvSpPr/>
            <p:nvPr/>
          </p:nvSpPr>
          <p:spPr>
            <a:xfrm>
              <a:off x="6060801" y="2057399"/>
              <a:ext cx="2584643" cy="561976"/>
            </a:xfrm>
            <a:prstGeom prst="rightArrow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2013</a:t>
              </a:r>
              <a:endParaRPr lang="en-US" dirty="0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4040534" y="2057399"/>
              <a:ext cx="2584643" cy="561976"/>
            </a:xfrm>
            <a:prstGeom prst="rightArrow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2012</a:t>
              </a:r>
              <a:endParaRPr lang="en-US" dirty="0"/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2020267" y="2057399"/>
              <a:ext cx="2584643" cy="561976"/>
            </a:xfrm>
            <a:prstGeom prst="rightArrow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2011</a:t>
              </a:r>
              <a:endParaRPr lang="en-US" dirty="0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0" y="2057399"/>
              <a:ext cx="2584643" cy="561976"/>
            </a:xfrm>
            <a:prstGeom prst="rightArrow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2010</a:t>
              </a:r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81203" y="2144110"/>
            <a:ext cx="1538268" cy="1991239"/>
            <a:chOff x="-1858795" y="3502863"/>
            <a:chExt cx="2780608" cy="3599411"/>
          </a:xfrm>
        </p:grpSpPr>
        <p:sp>
          <p:nvSpPr>
            <p:cNvPr id="25" name="Folded Corner 24"/>
            <p:cNvSpPr/>
            <p:nvPr/>
          </p:nvSpPr>
          <p:spPr>
            <a:xfrm rot="900000">
              <a:off x="-1858795" y="3502863"/>
              <a:ext cx="2780607" cy="3599411"/>
            </a:xfrm>
            <a:prstGeom prst="foldedCorner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Pages from Programming Report-February 2012-FINA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858794" y="3502863"/>
              <a:ext cx="2780607" cy="3599411"/>
            </a:xfrm>
            <a:prstGeom prst="foldedCorner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MKAA conducted a </a:t>
            </a:r>
            <a:r>
              <a:rPr lang="en-US" dirty="0" smtClean="0"/>
              <a:t>3-part </a:t>
            </a:r>
            <a:r>
              <a:rPr lang="en-US" dirty="0"/>
              <a:t>study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determine the airport’s viability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286122"/>
            <a:ext cx="4305300" cy="5856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1270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Preliminary planning study: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Identified potential sites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14574" y="3305297"/>
            <a:ext cx="4048125" cy="5856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1270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Programming report: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Evaluated design and costs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24351" y="4324472"/>
            <a:ext cx="4067174" cy="5904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1270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Justification study: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Defined use and economic benefits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168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04088"/>
            <a:ext cx="8277225" cy="1143000"/>
          </a:xfrm>
        </p:spPr>
        <p:txBody>
          <a:bodyPr/>
          <a:lstStyle/>
          <a:p>
            <a:r>
              <a:rPr lang="en-US" dirty="0"/>
              <a:t>We evaluated </a:t>
            </a:r>
            <a:r>
              <a:rPr lang="en-US" dirty="0" smtClean="0"/>
              <a:t>3 </a:t>
            </a:r>
            <a:r>
              <a:rPr lang="en-US" dirty="0"/>
              <a:t>sites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a general </a:t>
            </a:r>
            <a:r>
              <a:rPr lang="en-US" dirty="0" smtClean="0"/>
              <a:t>aviation </a:t>
            </a:r>
            <a:r>
              <a:rPr lang="en-US" dirty="0"/>
              <a:t>airport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381749" y="2195510"/>
            <a:ext cx="2257426" cy="390525"/>
          </a:xfrm>
          <a:prstGeom prst="wedgeRectCallout">
            <a:avLst>
              <a:gd name="adj1" fmla="val -60917"/>
              <a:gd name="adj2" fmla="val 1624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dirty="0" smtClean="0"/>
              <a:t>Horizon Center site</a:t>
            </a:r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4791074" y="5691265"/>
            <a:ext cx="2257426" cy="390525"/>
          </a:xfrm>
          <a:prstGeom prst="wedgeRectCallout">
            <a:avLst>
              <a:gd name="adj1" fmla="val -60917"/>
              <a:gd name="adj2" fmla="val 1624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dirty="0" smtClean="0"/>
              <a:t>ED-3 site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4667249" y="4092905"/>
            <a:ext cx="2257426" cy="390525"/>
          </a:xfrm>
          <a:prstGeom prst="wedgeRectCallout">
            <a:avLst>
              <a:gd name="adj1" fmla="val -60917"/>
              <a:gd name="adj2" fmla="val 1624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dirty="0" smtClean="0"/>
              <a:t>Heritage Center site</a:t>
            </a:r>
            <a:endParaRPr lang="en-US" dirty="0"/>
          </a:p>
        </p:txBody>
      </p:sp>
      <p:pic>
        <p:nvPicPr>
          <p:cNvPr id="10" name="Picture 9" descr="MKAA Round Log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0698" y="5713136"/>
            <a:ext cx="982718" cy="98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8439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/>
          <a:lstStyle/>
          <a:p>
            <a:r>
              <a:rPr lang="en-US" dirty="0"/>
              <a:t>East Tennessee Technology </a:t>
            </a:r>
            <a:r>
              <a:rPr lang="en-US" dirty="0" smtClean="0"/>
              <a:t>Park (ETTP): </a:t>
            </a:r>
            <a:br>
              <a:rPr lang="en-US" dirty="0" smtClean="0"/>
            </a:br>
            <a:r>
              <a:rPr lang="en-US" dirty="0" smtClean="0"/>
              <a:t>Best </a:t>
            </a:r>
            <a:r>
              <a:rPr lang="en-US" dirty="0"/>
              <a:t>combination of land, cost and </a:t>
            </a:r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9925" y="4561123"/>
            <a:ext cx="1989529" cy="978729"/>
          </a:xfrm>
          <a:prstGeom prst="rect">
            <a:avLst/>
          </a:prstGeom>
          <a:solidFill>
            <a:schemeClr val="bg1"/>
          </a:solidFill>
          <a:ln>
            <a:solidFill>
              <a:srgbClr val="FFCC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recommended property is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designated </a:t>
            </a:r>
            <a:b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brownfield” site</a:t>
            </a:r>
          </a:p>
        </p:txBody>
      </p:sp>
      <p:pic>
        <p:nvPicPr>
          <p:cNvPr id="6" name="Picture 5" descr="MKAA Round Log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0698" y="5713136"/>
            <a:ext cx="982718" cy="98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7853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5" descr="C:\Users\jlmolen\Desktop\Figure 18 - Heritage Center Site Concept 3 - Future Airport Development Plan.tiff"/>
          <p:cNvPicPr>
            <a:picLocks noChangeAspect="1" noChangeArrowheads="1"/>
          </p:cNvPicPr>
          <p:nvPr/>
        </p:nvPicPr>
        <p:blipFill rotWithShape="1">
          <a:blip r:embed="rId3" cstate="print"/>
          <a:srcRect l="966" t="1800" r="3030" b="14131"/>
          <a:stretch/>
        </p:blipFill>
        <p:spPr bwMode="auto">
          <a:xfrm>
            <a:off x="1204247" y="1943101"/>
            <a:ext cx="6939628" cy="35718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/>
          <a:lstStyle/>
          <a:p>
            <a:r>
              <a:rPr lang="en-US" dirty="0" smtClean="0"/>
              <a:t>The project </a:t>
            </a:r>
            <a:r>
              <a:rPr lang="en-US" dirty="0"/>
              <a:t>has passed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 </a:t>
            </a:r>
            <a:r>
              <a:rPr lang="en-US" dirty="0"/>
              <a:t>critical milestones </a:t>
            </a:r>
          </a:p>
        </p:txBody>
      </p:sp>
      <p:pic>
        <p:nvPicPr>
          <p:cNvPr id="7" name="Picture 5" descr="C:\Users\jlmolen\Desktop\Figure 18 - Heritage Center Site Concept 3 - Future Airport Development Plan.tiff"/>
          <p:cNvPicPr>
            <a:picLocks noChangeAspect="1" noChangeArrowheads="1"/>
          </p:cNvPicPr>
          <p:nvPr/>
        </p:nvPicPr>
        <p:blipFill rotWithShape="1">
          <a:blip r:embed="rId3" cstate="print"/>
          <a:srcRect l="78962" t="85267" r="1074" b="1811"/>
          <a:stretch/>
        </p:blipFill>
        <p:spPr bwMode="auto">
          <a:xfrm>
            <a:off x="5228863" y="5091111"/>
            <a:ext cx="2280176" cy="847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0408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17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Milestone </a:t>
            </a:r>
            <a:r>
              <a:rPr lang="en-US" dirty="0" smtClean="0"/>
              <a:t>1: </a:t>
            </a:r>
            <a:br>
              <a:rPr lang="en-US" dirty="0" smtClean="0"/>
            </a:br>
            <a:r>
              <a:rPr lang="en-US" sz="2400" dirty="0" smtClean="0"/>
              <a:t>Justification </a:t>
            </a:r>
            <a:r>
              <a:rPr lang="en-US" sz="2400" dirty="0"/>
              <a:t>Study </a:t>
            </a:r>
            <a:r>
              <a:rPr lang="en-US" sz="2400" dirty="0" smtClean="0"/>
              <a:t>submitted </a:t>
            </a:r>
            <a:r>
              <a:rPr lang="en-US" sz="2400" dirty="0"/>
              <a:t>to </a:t>
            </a:r>
            <a:r>
              <a:rPr lang="en-US" sz="2400" dirty="0" smtClean="0"/>
              <a:t>FAA </a:t>
            </a:r>
            <a:br>
              <a:rPr lang="en-US" sz="2400" dirty="0" smtClean="0"/>
            </a:br>
            <a:r>
              <a:rPr lang="en-US" sz="2400" dirty="0" smtClean="0"/>
              <a:t>and Tennessee </a:t>
            </a:r>
            <a:r>
              <a:rPr lang="en-US" sz="2400" dirty="0"/>
              <a:t>Aeronautics </a:t>
            </a:r>
            <a:r>
              <a:rPr lang="en-US" sz="2400" dirty="0" smtClean="0"/>
              <a:t>Commission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5623" y="3101237"/>
            <a:ext cx="1924049" cy="1754326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  <a:alpha val="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0800000" scaled="1"/>
            <a:tileRect/>
          </a:gradFill>
          <a:ln w="285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50000">
                  <a:schemeClr val="accent1">
                    <a:lumMod val="75000"/>
                    <a:alpha val="5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Inclusion qualifies the airport for federal </a:t>
            </a:r>
          </a:p>
          <a:p>
            <a:pPr algn="r">
              <a:lnSpc>
                <a:spcPct val="9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and state funding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-586870" y="2082800"/>
            <a:ext cx="7492494" cy="4063999"/>
            <a:chOff x="651380" y="2082800"/>
            <a:chExt cx="7492494" cy="4063999"/>
          </a:xfrm>
        </p:grpSpPr>
        <p:sp>
          <p:nvSpPr>
            <p:cNvPr id="16" name="Block Arc 15"/>
            <p:cNvSpPr/>
            <p:nvPr/>
          </p:nvSpPr>
          <p:spPr>
            <a:xfrm>
              <a:off x="651380" y="2082800"/>
              <a:ext cx="3898361" cy="4063999"/>
            </a:xfrm>
            <a:prstGeom prst="blockArc">
              <a:avLst>
                <a:gd name="adj1" fmla="val 17747832"/>
                <a:gd name="adj2" fmla="val 3872736"/>
                <a:gd name="adj3" fmla="val 55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780526"/>
                <a:satOff val="-45086"/>
                <a:lumOff val="49539"/>
                <a:alphaOff val="0"/>
              </a:schemeClr>
            </a:fillRef>
            <a:effectRef idx="0">
              <a:schemeClr val="accent1">
                <a:shade val="50000"/>
                <a:hueOff val="780526"/>
                <a:satOff val="-45086"/>
                <a:lumOff val="49539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1" name="Group 20"/>
            <p:cNvGrpSpPr/>
            <p:nvPr/>
          </p:nvGrpSpPr>
          <p:grpSpPr>
            <a:xfrm>
              <a:off x="1648701" y="2705100"/>
              <a:ext cx="6495173" cy="2840357"/>
              <a:chOff x="1648701" y="2705100"/>
              <a:chExt cx="6495173" cy="2840357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1648701" y="3158134"/>
                <a:ext cx="1934027" cy="1934057"/>
              </a:xfrm>
              <a:custGeom>
                <a:avLst/>
                <a:gdLst>
                  <a:gd name="connsiteX0" fmla="*/ 0 w 1934027"/>
                  <a:gd name="connsiteY0" fmla="*/ 967029 h 1934057"/>
                  <a:gd name="connsiteX1" fmla="*/ 967014 w 1934027"/>
                  <a:gd name="connsiteY1" fmla="*/ 0 h 1934057"/>
                  <a:gd name="connsiteX2" fmla="*/ 1934028 w 1934027"/>
                  <a:gd name="connsiteY2" fmla="*/ 967029 h 1934057"/>
                  <a:gd name="connsiteX3" fmla="*/ 967014 w 1934027"/>
                  <a:gd name="connsiteY3" fmla="*/ 1934058 h 1934057"/>
                  <a:gd name="connsiteX4" fmla="*/ 0 w 1934027"/>
                  <a:gd name="connsiteY4" fmla="*/ 967029 h 193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4027" h="1934057">
                    <a:moveTo>
                      <a:pt x="0" y="967029"/>
                    </a:moveTo>
                    <a:cubicBezTo>
                      <a:pt x="0" y="432954"/>
                      <a:pt x="432947" y="0"/>
                      <a:pt x="967014" y="0"/>
                    </a:cubicBezTo>
                    <a:cubicBezTo>
                      <a:pt x="1501081" y="0"/>
                      <a:pt x="1934028" y="432954"/>
                      <a:pt x="1934028" y="967029"/>
                    </a:cubicBezTo>
                    <a:cubicBezTo>
                      <a:pt x="1934028" y="1501104"/>
                      <a:pt x="1501081" y="1934058"/>
                      <a:pt x="967014" y="1934058"/>
                    </a:cubicBezTo>
                    <a:cubicBezTo>
                      <a:pt x="432947" y="1934058"/>
                      <a:pt x="0" y="1501104"/>
                      <a:pt x="0" y="967029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80" tIns="304826" rIns="182880" bIns="304826" numCol="1" spcCol="1270" anchor="ctr" anchorCtr="0">
                <a:noAutofit/>
              </a:bodyPr>
              <a:lstStyle/>
              <a:p>
                <a:pPr lvl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kern="1200" dirty="0" smtClean="0"/>
                  <a:t>The study accomplishes 2 goals</a:t>
                </a:r>
                <a:endParaRPr lang="en-US" kern="1200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3755590" y="2726944"/>
                <a:ext cx="1036046" cy="1036319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Freeform 17"/>
              <p:cNvSpPr/>
              <p:nvPr/>
            </p:nvSpPr>
            <p:spPr>
              <a:xfrm>
                <a:off x="4876944" y="2740355"/>
                <a:ext cx="3143106" cy="1002995"/>
              </a:xfrm>
              <a:custGeom>
                <a:avLst/>
                <a:gdLst>
                  <a:gd name="connsiteX0" fmla="*/ 0 w 1386820"/>
                  <a:gd name="connsiteY0" fmla="*/ 0 h 1002995"/>
                  <a:gd name="connsiteX1" fmla="*/ 1386820 w 1386820"/>
                  <a:gd name="connsiteY1" fmla="*/ 0 h 1002995"/>
                  <a:gd name="connsiteX2" fmla="*/ 1386820 w 1386820"/>
                  <a:gd name="connsiteY2" fmla="*/ 1002995 h 1002995"/>
                  <a:gd name="connsiteX3" fmla="*/ 0 w 1386820"/>
                  <a:gd name="connsiteY3" fmla="*/ 1002995 h 1002995"/>
                  <a:gd name="connsiteX4" fmla="*/ 0 w 1386820"/>
                  <a:gd name="connsiteY4" fmla="*/ 0 h 1002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6820" h="1002995">
                    <a:moveTo>
                      <a:pt x="0" y="0"/>
                    </a:moveTo>
                    <a:lnTo>
                      <a:pt x="1386820" y="0"/>
                    </a:lnTo>
                    <a:lnTo>
                      <a:pt x="1386820" y="1002995"/>
                    </a:lnTo>
                    <a:lnTo>
                      <a:pt x="0" y="100299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</a:pPr>
                <a:r>
                  <a:rPr lang="en-US" b="1" kern="1200" dirty="0" smtClean="0"/>
                  <a:t>FAA: </a:t>
                </a:r>
                <a:r>
                  <a:rPr lang="en-US" kern="1200" dirty="0" smtClean="0"/>
                  <a:t>Inclusion in National Plan of Integrated Airport Systems (</a:t>
                </a:r>
                <a:r>
                  <a:rPr lang="en-US" dirty="0" smtClean="0"/>
                  <a:t>NPIAS) </a:t>
                </a:r>
                <a:endParaRPr lang="en-US" kern="1200" dirty="0" smtClean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755590" y="4368393"/>
                <a:ext cx="1036046" cy="1036319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-17525"/>
                  <a:satOff val="699"/>
                  <a:lumOff val="-2241"/>
                  <a:alphaOff val="0"/>
                </a:schemeClr>
              </a:fillRef>
              <a:effectRef idx="0">
                <a:schemeClr val="accent1">
                  <a:tint val="50000"/>
                  <a:hueOff val="-17525"/>
                  <a:satOff val="699"/>
                  <a:lumOff val="-2241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Freeform 19"/>
              <p:cNvSpPr/>
              <p:nvPr/>
            </p:nvSpPr>
            <p:spPr>
              <a:xfrm>
                <a:off x="4876944" y="4381804"/>
                <a:ext cx="3266930" cy="1002995"/>
              </a:xfrm>
              <a:custGeom>
                <a:avLst/>
                <a:gdLst>
                  <a:gd name="connsiteX0" fmla="*/ 0 w 1386820"/>
                  <a:gd name="connsiteY0" fmla="*/ 0 h 1002995"/>
                  <a:gd name="connsiteX1" fmla="*/ 1386820 w 1386820"/>
                  <a:gd name="connsiteY1" fmla="*/ 0 h 1002995"/>
                  <a:gd name="connsiteX2" fmla="*/ 1386820 w 1386820"/>
                  <a:gd name="connsiteY2" fmla="*/ 1002995 h 1002995"/>
                  <a:gd name="connsiteX3" fmla="*/ 0 w 1386820"/>
                  <a:gd name="connsiteY3" fmla="*/ 1002995 h 1002995"/>
                  <a:gd name="connsiteX4" fmla="*/ 0 w 1386820"/>
                  <a:gd name="connsiteY4" fmla="*/ 0 h 1002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6820" h="1002995">
                    <a:moveTo>
                      <a:pt x="0" y="0"/>
                    </a:moveTo>
                    <a:lnTo>
                      <a:pt x="1386820" y="0"/>
                    </a:lnTo>
                    <a:lnTo>
                      <a:pt x="1386820" y="1002995"/>
                    </a:lnTo>
                    <a:lnTo>
                      <a:pt x="0" y="100299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</a:pPr>
                <a:r>
                  <a:rPr lang="en-US" b="1" kern="1200" dirty="0" smtClean="0"/>
                  <a:t>State of Tennessee: </a:t>
                </a:r>
                <a:br>
                  <a:rPr lang="en-US" b="1" kern="1200" dirty="0" smtClean="0"/>
                </a:br>
                <a:r>
                  <a:rPr lang="en-US" kern="1200" dirty="0" smtClean="0"/>
                  <a:t>Inclusion in Tennessee </a:t>
                </a:r>
                <a:br>
                  <a:rPr lang="en-US" kern="1200" dirty="0" smtClean="0"/>
                </a:br>
                <a:r>
                  <a:rPr lang="en-US" kern="1200" dirty="0" smtClean="0"/>
                  <a:t>Airport System </a:t>
                </a:r>
              </a:p>
            </p:txBody>
          </p:sp>
          <p:pic>
            <p:nvPicPr>
              <p:cNvPr id="6" name="Picture 5" descr="faa_seal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693793" y="2705100"/>
                <a:ext cx="1095375" cy="1095375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658161" y="4254993"/>
                <a:ext cx="1290464" cy="129046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299321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nd.jpg"/>
          <p:cNvPicPr>
            <a:picLocks noChangeAspect="1"/>
          </p:cNvPicPr>
          <p:nvPr/>
        </p:nvPicPr>
        <p:blipFill rotWithShape="1">
          <a:blip r:embed="rId3" cstate="print"/>
          <a:srcRect r="10223"/>
          <a:stretch/>
        </p:blipFill>
        <p:spPr>
          <a:xfrm>
            <a:off x="3274231" y="2093114"/>
            <a:ext cx="5869770" cy="47648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46428"/>
            <a:ext cx="8229600" cy="1143000"/>
          </a:xfrm>
        </p:spPr>
        <p:txBody>
          <a:bodyPr/>
          <a:lstStyle/>
          <a:p>
            <a:r>
              <a:rPr lang="en-US" dirty="0"/>
              <a:t>Milestone </a:t>
            </a:r>
            <a:r>
              <a:rPr lang="en-US" dirty="0" smtClean="0"/>
              <a:t>2: </a:t>
            </a:r>
            <a:br>
              <a:rPr lang="en-US" dirty="0" smtClean="0"/>
            </a:br>
            <a:r>
              <a:rPr lang="en-US" sz="2400" dirty="0" smtClean="0"/>
              <a:t>Land transfer application submitted to DOE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3600"/>
            <a:ext cx="3467100" cy="3352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Transfer of 171 acres at </a:t>
            </a:r>
            <a:r>
              <a:rPr lang="en-US" sz="2400" dirty="0"/>
              <a:t>ETTP </a:t>
            </a:r>
            <a:r>
              <a:rPr lang="en-US" sz="2400" dirty="0" smtClean="0"/>
              <a:t>will </a:t>
            </a:r>
            <a:r>
              <a:rPr lang="en-US" sz="2400" dirty="0"/>
              <a:t>require</a:t>
            </a:r>
            <a:r>
              <a:rPr lang="en-US" sz="2400" dirty="0" smtClean="0"/>
              <a:t>:</a:t>
            </a:r>
            <a:endParaRPr lang="en-US" sz="2400" dirty="0"/>
          </a:p>
          <a:p>
            <a:pPr lvl="1"/>
            <a:r>
              <a:rPr lang="en-US" sz="2000" dirty="0" smtClean="0"/>
              <a:t>Archeological </a:t>
            </a:r>
            <a:r>
              <a:rPr lang="en-US" sz="2000" dirty="0"/>
              <a:t>review by State </a:t>
            </a:r>
            <a:r>
              <a:rPr lang="en-US" sz="2000" dirty="0" smtClean="0"/>
              <a:t>Historical Commission</a:t>
            </a:r>
            <a:endParaRPr lang="en-US" sz="2000" dirty="0"/>
          </a:p>
          <a:p>
            <a:pPr lvl="1"/>
            <a:r>
              <a:rPr lang="en-US" sz="2000" dirty="0" smtClean="0"/>
              <a:t>NEPA </a:t>
            </a:r>
            <a:r>
              <a:rPr lang="en-US" sz="2000" dirty="0"/>
              <a:t>evaluation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by DOE/FAA</a:t>
            </a:r>
            <a:endParaRPr lang="en-US" sz="2000" dirty="0"/>
          </a:p>
          <a:p>
            <a:pPr lvl="1"/>
            <a:r>
              <a:rPr lang="en-US" sz="2000" dirty="0" smtClean="0"/>
              <a:t>Public hearing</a:t>
            </a:r>
            <a:endParaRPr lang="en-US" sz="2000" dirty="0"/>
          </a:p>
        </p:txBody>
      </p:sp>
      <p:pic>
        <p:nvPicPr>
          <p:cNvPr id="6" name="Picture 5" descr="MKAA Round Log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0698" y="5713136"/>
            <a:ext cx="982718" cy="98271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134100" y="2093114"/>
            <a:ext cx="2494417" cy="860691"/>
            <a:chOff x="591734" y="5343804"/>
            <a:chExt cx="2494417" cy="860691"/>
          </a:xfrm>
        </p:grpSpPr>
        <p:sp>
          <p:nvSpPr>
            <p:cNvPr id="13" name="Rectangle 12"/>
            <p:cNvSpPr/>
            <p:nvPr/>
          </p:nvSpPr>
          <p:spPr>
            <a:xfrm>
              <a:off x="591734" y="5343804"/>
              <a:ext cx="2494417" cy="8606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736323" y="5410479"/>
              <a:ext cx="2349828" cy="690985"/>
              <a:chOff x="736323" y="5410479"/>
              <a:chExt cx="2349828" cy="690985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736323" y="5449708"/>
                <a:ext cx="310101" cy="270344"/>
              </a:xfrm>
              <a:prstGeom prst="rect">
                <a:avLst/>
              </a:prstGeom>
              <a:solidFill>
                <a:srgbClr val="FEFE86"/>
              </a:solid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36323" y="5812404"/>
                <a:ext cx="310101" cy="270344"/>
              </a:xfrm>
              <a:prstGeom prst="rect">
                <a:avLst/>
              </a:prstGeom>
              <a:solidFill>
                <a:srgbClr val="CDFFCC"/>
              </a:solid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46425" y="5410479"/>
                <a:ext cx="19271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Belongs to CROET</a:t>
                </a:r>
                <a:endParaRPr lang="en-US" sz="16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046425" y="5762910"/>
                <a:ext cx="20397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Yet to be transferred</a:t>
                </a:r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5122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PFAirport.jpg"/>
          <p:cNvPicPr>
            <a:picLocks noChangeAspect="1"/>
          </p:cNvPicPr>
          <p:nvPr/>
        </p:nvPicPr>
        <p:blipFill rotWithShape="1">
          <a:blip r:embed="rId3" cstate="print"/>
          <a:srcRect t="11628" b="4373"/>
          <a:stretch/>
        </p:blipFill>
        <p:spPr>
          <a:xfrm>
            <a:off x="1219201" y="2149475"/>
            <a:ext cx="6542088" cy="35101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airport will be owned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managed by </a:t>
            </a:r>
            <a:r>
              <a:rPr lang="en-US" dirty="0" smtClean="0"/>
              <a:t>MKAA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19199" y="5722678"/>
            <a:ext cx="654209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The airport will employ approximately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6–10 </a:t>
            </a:r>
            <a:r>
              <a:rPr lang="en-US" dirty="0">
                <a:latin typeface="Arial" pitchFamily="34" charset="0"/>
                <a:cs typeface="Arial" pitchFamily="34" charset="0"/>
              </a:rPr>
              <a:t>persons</a:t>
            </a:r>
          </a:p>
        </p:txBody>
      </p:sp>
    </p:spTree>
    <p:extLst>
      <p:ext uri="{BB962C8B-B14F-4D97-AF65-F5344CB8AC3E}">
        <p14:creationId xmlns:p14="http://schemas.microsoft.com/office/powerpoint/2010/main" xmlns="" val="609187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6" t="7034" r="2085" b="3056"/>
          <a:stretch/>
        </p:blipFill>
        <p:spPr bwMode="auto">
          <a:xfrm>
            <a:off x="1114425" y="2149475"/>
            <a:ext cx="6646863" cy="40326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</a:t>
            </a:r>
            <a:r>
              <a:rPr lang="en-US" dirty="0" smtClean="0"/>
              <a:t>about </a:t>
            </a:r>
            <a:r>
              <a:rPr lang="en-US" dirty="0"/>
              <a:t>1,759 registered </a:t>
            </a:r>
            <a:r>
              <a:rPr lang="en-US" dirty="0" smtClean="0"/>
              <a:t>pilots </a:t>
            </a:r>
            <a:r>
              <a:rPr lang="en-US" dirty="0"/>
              <a:t>in the Oak Ridge </a:t>
            </a:r>
            <a:r>
              <a:rPr lang="en-US" dirty="0" smtClean="0"/>
              <a:t>region</a:t>
            </a:r>
            <a:endParaRPr lang="en-US" dirty="0"/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566" t="78499" r="2227" b="3123"/>
          <a:stretch/>
        </p:blipFill>
        <p:spPr bwMode="auto">
          <a:xfrm>
            <a:off x="5461278" y="5010150"/>
            <a:ext cx="2094775" cy="160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6429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2" t="6906" r="2474" b="3434"/>
          <a:stretch/>
        </p:blipFill>
        <p:spPr bwMode="auto">
          <a:xfrm>
            <a:off x="1109663" y="2149475"/>
            <a:ext cx="6651625" cy="40389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10550" cy="1143000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dirty="0" smtClean="0"/>
              <a:t>about </a:t>
            </a:r>
            <a:r>
              <a:rPr lang="en-US" dirty="0"/>
              <a:t>924 registered aircraft in the Oak Ridge </a:t>
            </a:r>
            <a:r>
              <a:rPr lang="en-US" dirty="0" smtClean="0"/>
              <a:t>region</a:t>
            </a:r>
            <a:endParaRPr lang="en-US" dirty="0"/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557" t="78709" r="2082" b="3141"/>
          <a:stretch/>
        </p:blipFill>
        <p:spPr bwMode="auto">
          <a:xfrm>
            <a:off x="5473670" y="5019152"/>
            <a:ext cx="2051136" cy="15675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20180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vg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2615" y="2685669"/>
            <a:ext cx="3021345" cy="20156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100" y="717332"/>
            <a:ext cx="8305800" cy="1143000"/>
          </a:xfrm>
        </p:spPr>
        <p:txBody>
          <a:bodyPr/>
          <a:lstStyle/>
          <a:p>
            <a:r>
              <a:rPr lang="en-US" dirty="0"/>
              <a:t>Estimated cost </a:t>
            </a:r>
            <a:r>
              <a:rPr lang="en-US" dirty="0" smtClean="0"/>
              <a:t>of airport: </a:t>
            </a:r>
            <a:br>
              <a:rPr lang="en-US" dirty="0" smtClean="0"/>
            </a:br>
            <a:r>
              <a:rPr lang="en-US" dirty="0" smtClean="0"/>
              <a:t>$35M−$45M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4776816"/>
            <a:ext cx="353377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Funds </a:t>
            </a:r>
            <a:r>
              <a:rPr lang="en-US" dirty="0">
                <a:latin typeface="Arial" pitchFamily="34" charset="0"/>
                <a:cs typeface="Arial" pitchFamily="34" charset="0"/>
              </a:rPr>
              <a:t>are derived from aviation fuel taxes and user fees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3527401613"/>
              </p:ext>
            </p:extLst>
          </p:nvPr>
        </p:nvGraphicFramePr>
        <p:xfrm>
          <a:off x="-200025" y="19812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912007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5641" y="1631730"/>
            <a:ext cx="6968358" cy="52262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Oak Ridge airport will not be used for commercial </a:t>
            </a:r>
            <a:r>
              <a:rPr lang="en-US" dirty="0" smtClean="0"/>
              <a:t>traffic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133600"/>
            <a:ext cx="7943850" cy="43891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5,000 </a:t>
            </a:r>
            <a:r>
              <a:rPr lang="en-US" sz="2400" dirty="0" err="1" smtClean="0"/>
              <a:t>ft</a:t>
            </a:r>
            <a:r>
              <a:rPr lang="en-US" sz="2400" dirty="0" smtClean="0"/>
              <a:t> runway will </a:t>
            </a:r>
            <a:r>
              <a:rPr lang="en-US" sz="2400" dirty="0"/>
              <a:t>be limited to:</a:t>
            </a:r>
          </a:p>
          <a:p>
            <a:pPr lvl="1"/>
            <a:r>
              <a:rPr lang="en-US" sz="2000" dirty="0"/>
              <a:t>Corporate planes located in Oak Ridge </a:t>
            </a:r>
          </a:p>
          <a:p>
            <a:pPr lvl="1"/>
            <a:r>
              <a:rPr lang="en-US" sz="2000" dirty="0"/>
              <a:t>Private planes </a:t>
            </a:r>
            <a:r>
              <a:rPr lang="en-US" sz="2000" dirty="0" smtClean="0"/>
              <a:t>based </a:t>
            </a:r>
            <a:r>
              <a:rPr lang="en-US" sz="2000" dirty="0"/>
              <a:t>in Oak Ridge</a:t>
            </a:r>
          </a:p>
          <a:p>
            <a:pPr lvl="1"/>
            <a:r>
              <a:rPr lang="en-US" sz="2000" dirty="0"/>
              <a:t>Corporate and private planes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doing </a:t>
            </a:r>
            <a:r>
              <a:rPr lang="en-US" sz="2000" dirty="0"/>
              <a:t>business in Oak </a:t>
            </a:r>
            <a:r>
              <a:rPr lang="en-US" sz="2000" dirty="0" smtClean="0"/>
              <a:t>Ridge</a:t>
            </a:r>
            <a:br>
              <a:rPr lang="en-US" sz="2000" dirty="0" smtClean="0"/>
            </a:br>
            <a:r>
              <a:rPr lang="en-US" sz="2000" dirty="0" smtClean="0"/>
              <a:t>and surrounding areas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985110" y="2793722"/>
            <a:ext cx="2197194" cy="10895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Oak Ridge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will </a:t>
            </a:r>
            <a:r>
              <a:rPr lang="en-US" dirty="0">
                <a:latin typeface="Arial" pitchFamily="34" charset="0"/>
                <a:cs typeface="Arial" pitchFamily="34" charset="0"/>
              </a:rPr>
              <a:t>not compete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with commercial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airline carriers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MKAA Round Logo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0698" y="5713136"/>
            <a:ext cx="982718" cy="98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93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1430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general aviation airport </a:t>
            </a:r>
            <a:r>
              <a:rPr lang="en-US" dirty="0"/>
              <a:t>does not produce </a:t>
            </a:r>
            <a:r>
              <a:rPr lang="en-US" dirty="0" smtClean="0"/>
              <a:t>unacceptable </a:t>
            </a:r>
            <a:r>
              <a:rPr lang="en-US" dirty="0"/>
              <a:t>noise environment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3872532785"/>
              </p:ext>
            </p:extLst>
          </p:nvPr>
        </p:nvGraphicFramePr>
        <p:xfrm>
          <a:off x="828673" y="2613024"/>
          <a:ext cx="7274803" cy="374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85875"/>
            <a:ext cx="534352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8312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airport has 2</a:t>
            </a:r>
            <a:r>
              <a:rPr lang="en-US" dirty="0" smtClean="0"/>
              <a:t> </a:t>
            </a:r>
            <a:r>
              <a:rPr lang="en-US" dirty="0"/>
              <a:t>primary </a:t>
            </a:r>
            <a:r>
              <a:rPr lang="en-US" dirty="0" smtClean="0"/>
              <a:t>purposes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2521361"/>
              </p:ext>
            </p:extLst>
          </p:nvPr>
        </p:nvGraphicFramePr>
        <p:xfrm>
          <a:off x="533398" y="2166343"/>
          <a:ext cx="8277226" cy="3602736"/>
        </p:xfrm>
        <a:graphic>
          <a:graphicData uri="http://schemas.openxmlformats.org/drawingml/2006/table">
            <a:tbl>
              <a:tblPr firstRow="1">
                <a:tableStyleId>{85BE263C-DBD7-4A20-BB59-AAB30ACAA65A}</a:tableStyleId>
              </a:tblPr>
              <a:tblGrid>
                <a:gridCol w="4138613"/>
                <a:gridCol w="41386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200"/>
                        </a:spcBef>
                      </a:pPr>
                      <a:r>
                        <a:rPr lang="en-US" sz="2000" b="0" dirty="0" smtClean="0"/>
                        <a:t>Leverage investments </a:t>
                      </a:r>
                      <a:br>
                        <a:rPr lang="en-US" sz="2000" b="0" dirty="0" smtClean="0"/>
                      </a:br>
                      <a:r>
                        <a:rPr lang="en-US" sz="2000" b="0" dirty="0" smtClean="0"/>
                        <a:t>in economic infrastructure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200"/>
                        </a:spcBef>
                      </a:pPr>
                      <a:r>
                        <a:rPr lang="en-US" sz="2000" b="0" dirty="0" smtClean="0"/>
                        <a:t>Support for regional </a:t>
                      </a:r>
                      <a:br>
                        <a:rPr lang="en-US" sz="2000" b="0" dirty="0" smtClean="0"/>
                      </a:br>
                      <a:r>
                        <a:rPr lang="en-US" sz="2000" b="0" dirty="0" smtClean="0"/>
                        <a:t>air service</a:t>
                      </a:r>
                      <a:endParaRPr lang="en-US" sz="2000" b="0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sz="2000" dirty="0" smtClean="0"/>
                        <a:t>Proximity to 2 industrial parks with rail, power, water, interstate access and city fire station</a:t>
                      </a:r>
                    </a:p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sz="2000" dirty="0" smtClean="0"/>
                        <a:t>Makes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smtClean="0"/>
                        <a:t>industrial parks </a:t>
                      </a:r>
                      <a:r>
                        <a:rPr lang="en-US" sz="2000" baseline="0" dirty="0" smtClean="0"/>
                        <a:t>attractive to businesses looking for sites</a:t>
                      </a:r>
                      <a:endParaRPr lang="en-US" sz="2000" dirty="0" smtClean="0"/>
                    </a:p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sz="2000" dirty="0" smtClean="0"/>
                        <a:t>Supports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DOE 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“megaprojects”</a:t>
                      </a:r>
                    </a:p>
                    <a:p>
                      <a:pPr marL="742950" lvl="1" indent="-285750">
                        <a:lnSpc>
                          <a:spcPct val="9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−"/>
                      </a:pPr>
                      <a:r>
                        <a:rPr lang="en-US" sz="1800" dirty="0" smtClean="0"/>
                        <a:t>Small Modular Reactor </a:t>
                      </a:r>
                    </a:p>
                    <a:p>
                      <a:pPr marL="742950" lvl="1" indent="-285750">
                        <a:lnSpc>
                          <a:spcPct val="9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−"/>
                      </a:pPr>
                      <a:r>
                        <a:rPr lang="en-US" sz="1800" dirty="0" smtClean="0"/>
                        <a:t>Uranium Processing Facility</a:t>
                      </a:r>
                    </a:p>
                  </a:txBody>
                  <a:tcPr marL="45720" marR="45720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sz="2000" dirty="0" smtClean="0"/>
                        <a:t>Our region is experiencing substantial population growth</a:t>
                      </a:r>
                    </a:p>
                    <a:p>
                      <a:pPr marL="742950" lvl="1" indent="-285750" algn="l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−"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McGhee Tyson: Waiting list </a:t>
                      </a:r>
                      <a:b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corporate and private planes</a:t>
                      </a:r>
                    </a:p>
                    <a:p>
                      <a:pPr marL="742950" lvl="1" indent="-285750" algn="l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−"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Downtown Island: </a:t>
                      </a:r>
                      <a:b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Unable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accommodate </a:t>
                      </a:r>
                      <a:b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many corporate planes</a:t>
                      </a:r>
                    </a:p>
                  </a:txBody>
                  <a:tcPr marL="45720" marR="45720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2554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entering the project’s next phase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9678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  <a:t>Preliminary planning study</a:t>
            </a:r>
            <a:endParaRPr lang="en-US" kern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04399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  <a:t>Programming report</a:t>
            </a:r>
            <a:endParaRPr lang="en-US" kern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829120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  <a:t>Justification </a:t>
            </a:r>
            <a:b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  <a:t>to FAA/Land transfer application </a:t>
            </a:r>
            <a:b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kern="1200" dirty="0" smtClean="0">
                <a:solidFill>
                  <a:schemeClr val="bg1">
                    <a:lumMod val="75000"/>
                  </a:schemeClr>
                </a:solidFill>
              </a:rPr>
              <a:t>to DOE</a:t>
            </a:r>
            <a:endParaRPr lang="en-US" kern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912" name="Rounded Rectangle 38911"/>
          <p:cNvSpPr/>
          <p:nvPr/>
        </p:nvSpPr>
        <p:spPr>
          <a:xfrm>
            <a:off x="7053841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b="1" kern="1200" dirty="0" smtClean="0">
                <a:solidFill>
                  <a:schemeClr val="tx1"/>
                </a:solidFill>
              </a:rPr>
              <a:t>Inclusion in NPIAS and Tennessee Airport System</a:t>
            </a:r>
            <a:endParaRPr lang="en-US" b="1" kern="1200" dirty="0">
              <a:solidFill>
                <a:schemeClr val="tx1"/>
              </a:solidFill>
            </a:endParaRPr>
          </a:p>
        </p:txBody>
      </p:sp>
      <p:sp>
        <p:nvSpPr>
          <p:cNvPr id="38914" name="Rounded Rectangle 38913"/>
          <p:cNvSpPr/>
          <p:nvPr/>
        </p:nvSpPr>
        <p:spPr>
          <a:xfrm>
            <a:off x="1517596" y="4272889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Land transfer </a:t>
            </a:r>
            <a:br>
              <a:rPr lang="en-US" kern="1200" dirty="0" smtClean="0">
                <a:solidFill>
                  <a:schemeClr val="tx1"/>
                </a:solidFill>
              </a:rPr>
            </a:br>
            <a:r>
              <a:rPr lang="en-US" kern="1200" dirty="0" smtClean="0">
                <a:solidFill>
                  <a:schemeClr val="tx1"/>
                </a:solidFill>
              </a:rPr>
              <a:t>to MKAA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8918" name="Rounded Rectangle 38917"/>
          <p:cNvSpPr/>
          <p:nvPr/>
        </p:nvSpPr>
        <p:spPr>
          <a:xfrm>
            <a:off x="3702381" y="4272889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Airport </a:t>
            </a:r>
            <a:br>
              <a:rPr lang="en-US" kern="1200" dirty="0" smtClean="0">
                <a:solidFill>
                  <a:schemeClr val="tx1"/>
                </a:solidFill>
              </a:rPr>
            </a:br>
            <a:r>
              <a:rPr lang="en-US" kern="1200" dirty="0" smtClean="0">
                <a:solidFill>
                  <a:schemeClr val="tx1"/>
                </a:solidFill>
              </a:rPr>
              <a:t>master plan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8920" name="Rounded Rectangle 38919"/>
          <p:cNvSpPr/>
          <p:nvPr/>
        </p:nvSpPr>
        <p:spPr>
          <a:xfrm>
            <a:off x="5887166" y="4272889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Environmental permitting</a:t>
            </a:r>
            <a:endParaRPr lang="en-US" kern="1200" dirty="0">
              <a:solidFill>
                <a:schemeClr val="tx1"/>
              </a:solidFill>
            </a:endParaRPr>
          </a:p>
        </p:txBody>
      </p:sp>
      <p:cxnSp>
        <p:nvCxnSpPr>
          <p:cNvPr id="38923" name="Straight Arrow Connector 38922"/>
          <p:cNvCxnSpPr>
            <a:stCxn id="20" idx="3"/>
            <a:endCxn id="22" idx="1"/>
          </p:cNvCxnSpPr>
          <p:nvPr/>
        </p:nvCxnSpPr>
        <p:spPr>
          <a:xfrm>
            <a:off x="2200980" y="2983042"/>
            <a:ext cx="403419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25" name="Straight Arrow Connector 38924"/>
          <p:cNvCxnSpPr>
            <a:stCxn id="22" idx="3"/>
            <a:endCxn id="30" idx="1"/>
          </p:cNvCxnSpPr>
          <p:nvPr/>
        </p:nvCxnSpPr>
        <p:spPr>
          <a:xfrm>
            <a:off x="4425701" y="2983042"/>
            <a:ext cx="403419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27" name="Straight Arrow Connector 38926"/>
          <p:cNvCxnSpPr>
            <a:stCxn id="30" idx="3"/>
            <a:endCxn id="38912" idx="1"/>
          </p:cNvCxnSpPr>
          <p:nvPr/>
        </p:nvCxnSpPr>
        <p:spPr>
          <a:xfrm>
            <a:off x="6650422" y="2983042"/>
            <a:ext cx="403419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29" name="Elbow Connector 38928"/>
          <p:cNvCxnSpPr>
            <a:stCxn id="38912" idx="2"/>
            <a:endCxn id="38914" idx="1"/>
          </p:cNvCxnSpPr>
          <p:nvPr/>
        </p:nvCxnSpPr>
        <p:spPr>
          <a:xfrm rot="5400000">
            <a:off x="4096120" y="1148422"/>
            <a:ext cx="1289848" cy="6446896"/>
          </a:xfrm>
          <a:prstGeom prst="bentConnector4">
            <a:avLst>
              <a:gd name="adj1" fmla="val 21163"/>
              <a:gd name="adj2" fmla="val 106970"/>
            </a:avLst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31" name="Straight Arrow Connector 38930"/>
          <p:cNvCxnSpPr>
            <a:stCxn id="38914" idx="3"/>
            <a:endCxn id="38918" idx="1"/>
          </p:cNvCxnSpPr>
          <p:nvPr/>
        </p:nvCxnSpPr>
        <p:spPr>
          <a:xfrm>
            <a:off x="3338898" y="5016794"/>
            <a:ext cx="363483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33" name="Straight Arrow Connector 38932"/>
          <p:cNvCxnSpPr>
            <a:stCxn id="38918" idx="3"/>
            <a:endCxn id="38920" idx="1"/>
          </p:cNvCxnSpPr>
          <p:nvPr/>
        </p:nvCxnSpPr>
        <p:spPr>
          <a:xfrm>
            <a:off x="5523683" y="5016794"/>
            <a:ext cx="363483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xnv\AppData\Local\Microsoft\Windows\Temporary Internet Files\Content.IE5\5I7X9SVN\MC90043253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9030" y="2236097"/>
            <a:ext cx="603101" cy="41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:\Users\xnv\AppData\Local\Microsoft\Windows\Temporary Internet Files\Content.IE5\5I7X9SVN\MC90043253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4309" y="2236097"/>
            <a:ext cx="603101" cy="41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C:\Users\xnv\AppData\Local\Microsoft\Windows\Temporary Internet Files\Content.IE5\5I7X9SVN\MC90043253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7377" y="2236097"/>
            <a:ext cx="603101" cy="41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7633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614745" cy="1143000"/>
          </a:xfrm>
        </p:spPr>
        <p:txBody>
          <a:bodyPr/>
          <a:lstStyle/>
          <a:p>
            <a:r>
              <a:rPr lang="en-US" dirty="0"/>
              <a:t>Future steps anticipate construction </a:t>
            </a:r>
            <a:r>
              <a:rPr lang="en-US" dirty="0" smtClean="0"/>
              <a:t>in 2017–2018  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1469247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Preliminary </a:t>
            </a:r>
            <a:br>
              <a:rPr lang="en-US" kern="1200" dirty="0" smtClean="0">
                <a:solidFill>
                  <a:schemeClr val="tx1"/>
                </a:solidFill>
              </a:rPr>
            </a:br>
            <a:r>
              <a:rPr lang="en-US" kern="1200" dirty="0" smtClean="0">
                <a:solidFill>
                  <a:schemeClr val="tx1"/>
                </a:solidFill>
              </a:rPr>
              <a:t>design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693968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Final</a:t>
            </a:r>
            <a:br>
              <a:rPr lang="en-US" kern="1200" dirty="0" smtClean="0">
                <a:solidFill>
                  <a:schemeClr val="tx1"/>
                </a:solidFill>
              </a:rPr>
            </a:br>
            <a:r>
              <a:rPr lang="en-US" kern="1200" dirty="0" smtClean="0">
                <a:solidFill>
                  <a:schemeClr val="tx1"/>
                </a:solidFill>
              </a:rPr>
              <a:t>design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918689" y="2239137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Site clearing</a:t>
            </a:r>
            <a:br>
              <a:rPr lang="en-US" kern="1200" dirty="0" smtClean="0">
                <a:solidFill>
                  <a:schemeClr val="tx1"/>
                </a:solidFill>
              </a:rPr>
            </a:br>
            <a:r>
              <a:rPr lang="en-US" kern="1200" dirty="0" smtClean="0">
                <a:solidFill>
                  <a:schemeClr val="tx1"/>
                </a:solidFill>
              </a:rPr>
              <a:t>and demolition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533362" y="4272889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Grading, drainage, and fencing construction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718147" y="4272889"/>
            <a:ext cx="1821302" cy="14878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kern="1200" dirty="0" smtClean="0">
                <a:solidFill>
                  <a:schemeClr val="tx1"/>
                </a:solidFill>
              </a:rPr>
              <a:t>Reroute Blair &amp; Haul Roads</a:t>
            </a:r>
            <a:endParaRPr lang="en-US" kern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902932" y="4272889"/>
            <a:ext cx="1821302" cy="1487809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920" tIns="36920" rIns="36920" bIns="369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</a:pPr>
            <a:r>
              <a:rPr lang="en-US" sz="2000" b="1" kern="1200" dirty="0" smtClean="0">
                <a:solidFill>
                  <a:schemeClr val="bg1"/>
                </a:solidFill>
              </a:rPr>
              <a:t>Grand opening</a:t>
            </a:r>
            <a:endParaRPr lang="en-US" sz="2000" b="1" kern="12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>
            <a:stCxn id="21" idx="3"/>
            <a:endCxn id="22" idx="1"/>
          </p:cNvCxnSpPr>
          <p:nvPr/>
        </p:nvCxnSpPr>
        <p:spPr>
          <a:xfrm>
            <a:off x="3290549" y="2983042"/>
            <a:ext cx="403419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2" idx="3"/>
            <a:endCxn id="31" idx="1"/>
          </p:cNvCxnSpPr>
          <p:nvPr/>
        </p:nvCxnSpPr>
        <p:spPr>
          <a:xfrm>
            <a:off x="5515270" y="2983042"/>
            <a:ext cx="403419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31" idx="2"/>
            <a:endCxn id="36" idx="1"/>
          </p:cNvCxnSpPr>
          <p:nvPr/>
        </p:nvCxnSpPr>
        <p:spPr>
          <a:xfrm rot="5400000">
            <a:off x="3536427" y="1723881"/>
            <a:ext cx="1289848" cy="5295978"/>
          </a:xfrm>
          <a:prstGeom prst="bentConnector4">
            <a:avLst>
              <a:gd name="adj1" fmla="val 21163"/>
              <a:gd name="adj2" fmla="val 109972"/>
            </a:avLst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6" idx="3"/>
            <a:endCxn id="38" idx="1"/>
          </p:cNvCxnSpPr>
          <p:nvPr/>
        </p:nvCxnSpPr>
        <p:spPr>
          <a:xfrm>
            <a:off x="3354664" y="5016794"/>
            <a:ext cx="363483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8" idx="3"/>
            <a:endCxn id="39" idx="1"/>
          </p:cNvCxnSpPr>
          <p:nvPr/>
        </p:nvCxnSpPr>
        <p:spPr>
          <a:xfrm>
            <a:off x="5539449" y="5016794"/>
            <a:ext cx="363483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765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</TotalTime>
  <Words>447</Words>
  <Application>Microsoft Office PowerPoint</Application>
  <PresentationFormat>On-screen Show (4:3)</PresentationFormat>
  <Paragraphs>108</Paragraphs>
  <Slides>18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Oak Ridge Airport Project Update</vt:lpstr>
      <vt:lpstr>Project origin:  2009 letter from CROET  to Metropolitan Knoxville  Airport Authority (MKAA)</vt:lpstr>
      <vt:lpstr>The Oak Ridge project is consistent  with MKAA’s mission and mandate</vt:lpstr>
      <vt:lpstr>MKAA conducted a 3-part study  to determine the airport’s viability</vt:lpstr>
      <vt:lpstr>We evaluated 3 sites  for a general aviation airport</vt:lpstr>
      <vt:lpstr>East Tennessee Technology Park (ETTP):  Best combination of land, cost and access</vt:lpstr>
      <vt:lpstr>The project has passed  2 critical milestones </vt:lpstr>
      <vt:lpstr>Milestone 1:  Justification Study submitted to FAA  and Tennessee Aeronautics Commission</vt:lpstr>
      <vt:lpstr>Milestone 2:  Land transfer application submitted to DOE</vt:lpstr>
      <vt:lpstr>The airport will be owned  and managed by MKAA</vt:lpstr>
      <vt:lpstr>There are about 1,759 registered pilots in the Oak Ridge region</vt:lpstr>
      <vt:lpstr>There are about 924 registered aircraft in the Oak Ridge region</vt:lpstr>
      <vt:lpstr>Estimated cost of airport:  $35M−$45M</vt:lpstr>
      <vt:lpstr>The Oak Ridge airport will not be used for commercial traffic</vt:lpstr>
      <vt:lpstr>A general aviation airport does not produce unacceptable noise environment</vt:lpstr>
      <vt:lpstr>The airport has 2 primary purposes</vt:lpstr>
      <vt:lpstr>We are entering the project’s next phase </vt:lpstr>
      <vt:lpstr>Future steps anticipate construction in 2017–2018  </vt:lpstr>
    </vt:vector>
  </TitlesOfParts>
  <Company>Metropolitan Knoxville Airport Authority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Beth Baker</dc:creator>
  <cp:lastModifiedBy>bhuckaby</cp:lastModifiedBy>
  <cp:revision>44</cp:revision>
  <cp:lastPrinted>2013-09-04T20:53:32Z</cp:lastPrinted>
  <dcterms:created xsi:type="dcterms:W3CDTF">2013-05-23T14:07:27Z</dcterms:created>
  <dcterms:modified xsi:type="dcterms:W3CDTF">2013-09-09T20:07:02Z</dcterms:modified>
</cp:coreProperties>
</file>